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8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4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hr-aviation.com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mailto:info@HRAviation.com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hyperlink" Target="https://hr-aviation.com/" TargetMode="External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r-aviation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hyperlink" Target="https://hr-aviation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r-aviation.com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hyperlink" Target="https://hr-aviation.com/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hyperlink" Target="https://hr-aviation.com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hyperlink" Target="https://hr-aviation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.png"/><Relationship Id="rId21" Type="http://schemas.openxmlformats.org/officeDocument/2006/relationships/hyperlink" Target="https://hr-aviation.com/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3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hyperlink" Target="https://hr-aviatio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642938"/>
            <a:ext cx="1371600" cy="1371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25103" y="2243138"/>
            <a:ext cx="7493794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337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إدارة الموارد البشرية للطيران المدني</a:t>
            </a:r>
            <a:endParaRPr lang="en-US" sz="3375" dirty="0"/>
          </a:p>
        </p:txBody>
      </p:sp>
      <p:sp>
        <p:nvSpPr>
          <p:cNvPr id="5" name="Text 1"/>
          <p:cNvSpPr/>
          <p:nvPr/>
        </p:nvSpPr>
        <p:spPr>
          <a:xfrm>
            <a:off x="3636197" y="2843213"/>
            <a:ext cx="1871607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AVIATION HR PRO</a:t>
            </a:r>
            <a:endParaRPr lang="en-US" sz="1688" dirty="0"/>
          </a:p>
        </p:txBody>
      </p:sp>
      <p:sp>
        <p:nvSpPr>
          <p:cNvPr id="6" name="Text 2"/>
          <p:cNvSpPr/>
          <p:nvPr/>
        </p:nvSpPr>
        <p:spPr>
          <a:xfrm>
            <a:off x="1828800" y="3328988"/>
            <a:ext cx="54864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نظام متخصص ومتطور لإدارة الموارد البشرية في قطاع الطيران المدني مع التركيز على متطلبات السلامة والامتثال </a:t>
            </a:r>
            <a:endParaRPr lang="en-US" sz="1046" dirty="0"/>
          </a:p>
        </p:txBody>
      </p:sp>
      <p:sp>
        <p:nvSpPr>
          <p:cNvPr id="7" name="Text 3"/>
          <p:cNvSpPr/>
          <p:nvPr/>
        </p:nvSpPr>
        <p:spPr>
          <a:xfrm>
            <a:off x="2839613" y="4300538"/>
            <a:ext cx="3464802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942" dirty="0">
                <a:solidFill>
                  <a:srgbClr val="BFDBFE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شريكك الاستراتيجي في تحقيق التميز التشغيلي والامتثال التنظيمي</a:t>
            </a:r>
            <a:endParaRPr lang="en-US" sz="942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3686E-48E9-F35A-0504-3CBBD3F9C0B3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5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A logo on a glass surface&#10;&#10;AI-generated content may be incorrect.">
            <a:extLst>
              <a:ext uri="{FF2B5EF4-FFF2-40B4-BE49-F238E27FC236}">
                <a16:creationId xmlns:a16="http://schemas.microsoft.com/office/drawing/2014/main" id="{991C6018-368C-A44F-AEA5-BCC1DBB49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007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الخلاصة 🏆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800100" y="1121569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نقاط القوة الرئيسية</a:t>
            </a:r>
            <a:endParaRPr lang="en-US" sz="1688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1650206"/>
            <a:ext cx="171450" cy="1714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563602" y="1550194"/>
            <a:ext cx="175122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تخصص في الطيران</a:t>
            </a:r>
            <a:endParaRPr lang="en-US" sz="1046" dirty="0"/>
          </a:p>
        </p:txBody>
      </p:sp>
      <p:sp>
        <p:nvSpPr>
          <p:cNvPr id="7" name="Text 3"/>
          <p:cNvSpPr/>
          <p:nvPr/>
        </p:nvSpPr>
        <p:spPr>
          <a:xfrm>
            <a:off x="2563602" y="1750219"/>
            <a:ext cx="175122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مصمم خصيصاً لقطاع الطيران المدني</a:t>
            </a:r>
            <a:endParaRPr lang="en-US" sz="837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2135981"/>
            <a:ext cx="171450" cy="1714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03482" y="2035969"/>
            <a:ext cx="101134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أمان عالي</a:t>
            </a:r>
            <a:endParaRPr lang="en-US" sz="1046" dirty="0"/>
          </a:p>
        </p:txBody>
      </p:sp>
      <p:sp>
        <p:nvSpPr>
          <p:cNvPr id="10" name="Text 5"/>
          <p:cNvSpPr/>
          <p:nvPr/>
        </p:nvSpPr>
        <p:spPr>
          <a:xfrm>
            <a:off x="3303482" y="2235994"/>
            <a:ext cx="101134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حماية متقدمة للبيانات</a:t>
            </a:r>
            <a:endParaRPr lang="en-US" sz="837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2621756"/>
            <a:ext cx="171450" cy="17145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301696" y="2521744"/>
            <a:ext cx="101312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سهولة الاستخدام</a:t>
            </a:r>
            <a:endParaRPr lang="en-US" sz="1046" dirty="0"/>
          </a:p>
        </p:txBody>
      </p:sp>
      <p:sp>
        <p:nvSpPr>
          <p:cNvPr id="13" name="Text 7"/>
          <p:cNvSpPr/>
          <p:nvPr/>
        </p:nvSpPr>
        <p:spPr>
          <a:xfrm>
            <a:off x="3301696" y="2721769"/>
            <a:ext cx="1013129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واجهة بديهية ومتجاوبة</a:t>
            </a:r>
            <a:endParaRPr lang="en-US" sz="837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3107531"/>
            <a:ext cx="171450" cy="17145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3219543" y="3007519"/>
            <a:ext cx="1095282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مرونة عالية</a:t>
            </a:r>
            <a:endParaRPr lang="en-US" sz="1046" dirty="0"/>
          </a:p>
        </p:txBody>
      </p:sp>
      <p:sp>
        <p:nvSpPr>
          <p:cNvPr id="16" name="Text 9"/>
          <p:cNvSpPr/>
          <p:nvPr/>
        </p:nvSpPr>
        <p:spPr>
          <a:xfrm>
            <a:off x="3219543" y="3207544"/>
            <a:ext cx="109528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قابل للتخصيص والتوسع</a:t>
            </a:r>
            <a:endParaRPr lang="en-US" sz="837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3593306"/>
            <a:ext cx="171450" cy="17145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407066" y="3493294"/>
            <a:ext cx="90775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دعم شامل</a:t>
            </a:r>
            <a:endParaRPr lang="en-US" sz="1046" dirty="0"/>
          </a:p>
        </p:txBody>
      </p:sp>
      <p:sp>
        <p:nvSpPr>
          <p:cNvPr id="19" name="Text 11"/>
          <p:cNvSpPr/>
          <p:nvPr/>
        </p:nvSpPr>
        <p:spPr>
          <a:xfrm>
            <a:off x="3407066" y="3693319"/>
            <a:ext cx="907759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فريق دعم متخصص</a:t>
            </a:r>
            <a:endParaRPr lang="en-US" sz="837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450" y="1200150"/>
            <a:ext cx="3429000" cy="2286000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4743450" y="3600450"/>
            <a:ext cx="34290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9CA3A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AVIATION HR PRO - شريكك الاستراتيجي في قطاع الطيران المدني</a:t>
            </a:r>
            <a:endParaRPr lang="en-US" sz="837" dirty="0"/>
          </a:p>
        </p:txBody>
      </p:sp>
      <p:sp>
        <p:nvSpPr>
          <p:cNvPr id="22" name="Text 13"/>
          <p:cNvSpPr/>
          <p:nvPr/>
        </p:nvSpPr>
        <p:spPr>
          <a:xfrm>
            <a:off x="457200" y="4229100"/>
            <a:ext cx="82296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القيمة المضافة</a:t>
            </a:r>
            <a:endParaRPr lang="en-US" sz="1350" dirty="0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398" y="4743450"/>
            <a:ext cx="214313" cy="214313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7246637" y="5014913"/>
            <a:ext cx="132586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تحسين الكفاءة التشغيلية</a:t>
            </a:r>
            <a:endParaRPr lang="en-US" sz="837" dirty="0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029" y="4743450"/>
            <a:ext cx="187523" cy="214313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5577846" y="5014913"/>
            <a:ext cx="13258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قرارات مدعومة بالبيانات</a:t>
            </a:r>
            <a:endParaRPr lang="en-US" sz="837" dirty="0"/>
          </a:p>
        </p:txBody>
      </p:sp>
      <p:pic>
        <p:nvPicPr>
          <p:cNvPr id="27" name="Image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238" y="4743450"/>
            <a:ext cx="187523" cy="214313"/>
          </a:xfrm>
          <a:prstGeom prst="rect">
            <a:avLst/>
          </a:prstGeom>
        </p:spPr>
      </p:pic>
      <p:sp>
        <p:nvSpPr>
          <p:cNvPr id="28" name="Text 16"/>
          <p:cNvSpPr/>
          <p:nvPr/>
        </p:nvSpPr>
        <p:spPr>
          <a:xfrm>
            <a:off x="3909082" y="5014913"/>
            <a:ext cx="132586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ضمان الامتثال للمعايير</a:t>
            </a:r>
            <a:endParaRPr lang="en-US" sz="837" dirty="0"/>
          </a:p>
        </p:txBody>
      </p:sp>
      <p:pic>
        <p:nvPicPr>
          <p:cNvPr id="29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080" y="4743450"/>
            <a:ext cx="214313" cy="214313"/>
          </a:xfrm>
          <a:prstGeom prst="rect">
            <a:avLst/>
          </a:prstGeom>
        </p:spPr>
      </p:pic>
      <p:sp>
        <p:nvSpPr>
          <p:cNvPr id="30" name="Text 17"/>
          <p:cNvSpPr/>
          <p:nvPr/>
        </p:nvSpPr>
        <p:spPr>
          <a:xfrm>
            <a:off x="2240291" y="5014913"/>
            <a:ext cx="13258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التكاليف</a:t>
            </a:r>
            <a:endParaRPr lang="en-US" sz="837" dirty="0"/>
          </a:p>
        </p:txBody>
      </p:sp>
      <p:pic>
        <p:nvPicPr>
          <p:cNvPr id="31" name="Image 1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289" y="4743450"/>
            <a:ext cx="214313" cy="214313"/>
          </a:xfrm>
          <a:prstGeom prst="rect">
            <a:avLst/>
          </a:prstGeom>
        </p:spPr>
      </p:pic>
      <p:sp>
        <p:nvSpPr>
          <p:cNvPr id="32" name="Text 18"/>
          <p:cNvSpPr/>
          <p:nvPr/>
        </p:nvSpPr>
        <p:spPr>
          <a:xfrm>
            <a:off x="571500" y="5014913"/>
            <a:ext cx="13258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الاستعداد للمستقبل</a:t>
            </a:r>
            <a:endParaRPr lang="en-US" sz="837" dirty="0"/>
          </a:p>
        </p:txBody>
      </p:sp>
      <p:sp>
        <p:nvSpPr>
          <p:cNvPr id="33" name="Text 19"/>
          <p:cNvSpPr/>
          <p:nvPr/>
        </p:nvSpPr>
        <p:spPr>
          <a:xfrm>
            <a:off x="457200" y="5529263"/>
            <a:ext cx="822960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هذا النظام ليس مجرد أداة إدارية، بل هو شريك استراتيجي في تحقيق التميز التشغيلي والامتثال التنظيمي في قطاع الطيران المدني. </a:t>
            </a:r>
            <a:endParaRPr lang="en-US" sz="1046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A64999-93FF-7894-BE04-B4DF03E33ABE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11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5" name="Picture 34" descr="A logo on a glass surface&#10;&#10;AI-generated content may be incorrect.">
            <a:extLst>
              <a:ext uri="{FF2B5EF4-FFF2-40B4-BE49-F238E27FC236}">
                <a16:creationId xmlns:a16="http://schemas.microsoft.com/office/drawing/2014/main" id="{4C0D67CF-FAA9-ECF6-F7C2-01069611C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1B77A70-0179-4402-C7BA-311EBC2DC177}"/>
              </a:ext>
            </a:extLst>
          </p:cNvPr>
          <p:cNvSpPr/>
          <p:nvPr/>
        </p:nvSpPr>
        <p:spPr>
          <a:xfrm>
            <a:off x="33026" y="5159931"/>
            <a:ext cx="22637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hlinkClick r:id="rId13"/>
              </a:rPr>
              <a:t>info@HRAviation.com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نظرة عامة على المشروع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800100" y="1250156"/>
            <a:ext cx="37719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ما هو AVIATION HR PRO؟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800100" y="1650206"/>
            <a:ext cx="3771900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نظام متخصص وشامل لإدارة الموارد البشرية مصمم خصيصاً لقطاع الطيران المدني، يركز على إدارة المراقبين الجويين والموظفين الفنيين. 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800100" y="2421731"/>
            <a:ext cx="37719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الغرض الرئيسي</a:t>
            </a:r>
            <a:endParaRPr lang="en-US" sz="13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2850356"/>
            <a:ext cx="142875" cy="1428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7614" y="2821781"/>
            <a:ext cx="337436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حل متكامل لإدارة الكوادر البشرية في قطاع الطيران</a:t>
            </a:r>
            <a:endParaRPr lang="en-US" sz="1046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3164681"/>
            <a:ext cx="142875" cy="1428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07331" y="3136106"/>
            <a:ext cx="2864644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ضمان الامتثال لمتطلبات السلامة والمعايير الدولية</a:t>
            </a:r>
            <a:endParaRPr lang="en-US" sz="1046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3479006"/>
            <a:ext cx="142875" cy="1428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25203" y="3450431"/>
            <a:ext cx="2746772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تبسيط العمليات الإدارية وتقليل الأخطاء البشرية</a:t>
            </a:r>
            <a:endParaRPr lang="en-US" sz="1046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3793331"/>
            <a:ext cx="142875" cy="1428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00100" y="3764756"/>
            <a:ext cx="35718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رؤية واضحة للبيانات واتخاذ القرارات المستندة إلى البيانات</a:t>
            </a:r>
            <a:endParaRPr lang="en-US" sz="1046" dirty="0"/>
          </a:p>
        </p:txBody>
      </p:sp>
      <p:sp>
        <p:nvSpPr>
          <p:cNvPr id="15" name="Shape 8"/>
          <p:cNvSpPr/>
          <p:nvPr/>
        </p:nvSpPr>
        <p:spPr>
          <a:xfrm>
            <a:off x="4572000" y="1028700"/>
            <a:ext cx="3771900" cy="3357563"/>
          </a:xfrm>
          <a:prstGeom prst="rect">
            <a:avLst/>
          </a:prstGeom>
          <a:solidFill>
            <a:srgbClr val="1F2937"/>
          </a:solidFill>
          <a:ln w="99">
            <a:solidFill>
              <a:srgbClr val="60A5F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450" y="1200150"/>
            <a:ext cx="3429000" cy="274320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4743450" y="4057650"/>
            <a:ext cx="34290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732" dirty="0">
                <a:solidFill>
                  <a:srgbClr val="9CA3A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واجهة نظام إدارة الموارد البشرية للطيران المدني</a:t>
            </a:r>
            <a:endParaRPr lang="en-US" sz="732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86E3B-56B1-E865-7E56-227ED037D4D9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9" name="Picture 18" descr="A logo on a glass surface&#10;&#10;AI-generated content may be incorrect.">
            <a:extLst>
              <a:ext uri="{FF2B5EF4-FFF2-40B4-BE49-F238E27FC236}">
                <a16:creationId xmlns:a16="http://schemas.microsoft.com/office/drawing/2014/main" id="{74115390-FA70-BB9E-4522-15D772C8A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435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الرؤية والأهداف 🎯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1028700" y="1257300"/>
            <a:ext cx="328612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الرؤية</a:t>
            </a:r>
            <a:endParaRPr lang="en-US" sz="1688" dirty="0"/>
          </a:p>
        </p:txBody>
      </p:sp>
      <p:sp>
        <p:nvSpPr>
          <p:cNvPr id="5" name="Text 2"/>
          <p:cNvSpPr/>
          <p:nvPr/>
        </p:nvSpPr>
        <p:spPr>
          <a:xfrm>
            <a:off x="1028700" y="1628775"/>
            <a:ext cx="3286125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أن نكون النظام الرائد في إدارة الموارد البشرية لقطاع الطيران المدني في المنطقة، مع التركيز على السلامة والكفاءة والامتثال للمعايير الدولية. </a:t>
            </a:r>
            <a:endParaRPr lang="en-US" sz="1046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743200"/>
            <a:ext cx="3771900" cy="18288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572000" y="1028700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الأهداف الرئيسية</a:t>
            </a:r>
            <a:endParaRPr lang="en-US" sz="1688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63" y="1657350"/>
            <a:ext cx="214313" cy="21431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04920" y="1628775"/>
            <a:ext cx="261034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السلامة أولاً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5204920" y="1914525"/>
            <a:ext cx="261034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ضمان امتثال جميع الموظفين للمتطلبات التنظيمية</a:t>
            </a:r>
            <a:endParaRPr lang="en-US" sz="942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984" y="2657475"/>
            <a:ext cx="267891" cy="214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276357" y="2628900"/>
            <a:ext cx="2485327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الكفاءة التشغيلية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5276357" y="2914650"/>
            <a:ext cx="248532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تبسيط العمليات الإدارية وتقليل الأخطاء البشرية</a:t>
            </a:r>
            <a:endParaRPr lang="en-US" sz="942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73" y="3657600"/>
            <a:ext cx="241102" cy="21431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547820" y="3629025"/>
            <a:ext cx="2240654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الشفافية</a:t>
            </a:r>
            <a:endParaRPr lang="en-US" sz="1350" dirty="0"/>
          </a:p>
        </p:txBody>
      </p:sp>
      <p:sp>
        <p:nvSpPr>
          <p:cNvPr id="16" name="Text 9"/>
          <p:cNvSpPr/>
          <p:nvPr/>
        </p:nvSpPr>
        <p:spPr>
          <a:xfrm>
            <a:off x="5547820" y="3914775"/>
            <a:ext cx="2240654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رؤية واضحة لجميع العمليات والبيانات</a:t>
            </a:r>
            <a:endParaRPr lang="en-US" sz="942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563" y="4657725"/>
            <a:ext cx="214313" cy="21431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5503171" y="4629150"/>
            <a:ext cx="231209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الامتثال</a:t>
            </a:r>
            <a:endParaRPr lang="en-US" sz="1350" dirty="0"/>
          </a:p>
        </p:txBody>
      </p:sp>
      <p:sp>
        <p:nvSpPr>
          <p:cNvPr id="19" name="Text 11"/>
          <p:cNvSpPr/>
          <p:nvPr/>
        </p:nvSpPr>
        <p:spPr>
          <a:xfrm>
            <a:off x="5503171" y="4914900"/>
            <a:ext cx="231209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ضمان الالتزام بجميع اللوائح والمعايير الدولية</a:t>
            </a:r>
            <a:endParaRPr lang="en-US" sz="942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A98648-478F-B11E-19B3-9E96818B8E6E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9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Picture 20" descr="A logo on a glass surface&#10;&#10;AI-generated content may be incorrect.">
            <a:extLst>
              <a:ext uri="{FF2B5EF4-FFF2-40B4-BE49-F238E27FC236}">
                <a16:creationId xmlns:a16="http://schemas.microsoft.com/office/drawing/2014/main" id="{15B78F1D-AAB0-6988-86FD-8A8131F6C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293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البنية التقنية 🏗️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800100" y="1028700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التقنيات الأساسية</a:t>
            </a:r>
            <a:endParaRPr lang="en-US" sz="1688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50" y="1485900"/>
            <a:ext cx="171450" cy="1714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996943" y="1457325"/>
            <a:ext cx="1317882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E6F1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إطار العمل الخلفي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800100" y="177165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ASP.NET Core 8.0 - أحدث إصدار من إطار عمل Microsoft</a:t>
            </a:r>
            <a:endParaRPr lang="en-US" sz="942" dirty="0"/>
          </a:p>
        </p:txBody>
      </p:sp>
      <p:sp>
        <p:nvSpPr>
          <p:cNvPr id="8" name="Text 4"/>
          <p:cNvSpPr/>
          <p:nvPr/>
        </p:nvSpPr>
        <p:spPr>
          <a:xfrm>
            <a:off x="800100" y="202882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C# 12 - لغة البرمجة الأساسية</a:t>
            </a:r>
            <a:endParaRPr lang="en-US" sz="942" dirty="0"/>
          </a:p>
        </p:txBody>
      </p:sp>
      <p:sp>
        <p:nvSpPr>
          <p:cNvPr id="9" name="Text 5"/>
          <p:cNvSpPr/>
          <p:nvPr/>
        </p:nvSpPr>
        <p:spPr>
          <a:xfrm>
            <a:off x="800100" y="228600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Entity Framework Core - للتعامل مع قاعدة البيانات</a:t>
            </a:r>
            <a:endParaRPr lang="en-US" sz="942" dirty="0"/>
          </a:p>
        </p:txBody>
      </p:sp>
      <p:sp>
        <p:nvSpPr>
          <p:cNvPr id="10" name="Text 6"/>
          <p:cNvSpPr/>
          <p:nvPr/>
        </p:nvSpPr>
        <p:spPr>
          <a:xfrm>
            <a:off x="800100" y="254317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Dapper - Micro-ORM للأداء العالي</a:t>
            </a:r>
            <a:endParaRPr lang="en-US" sz="942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981" y="3000375"/>
            <a:ext cx="150019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361190" y="2971800"/>
            <a:ext cx="975066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E6F1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قاعدة البيانات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800100" y="328612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SQL Server - قاعدة البيانات الرئيسية</a:t>
            </a:r>
            <a:endParaRPr lang="en-US" sz="942" dirty="0"/>
          </a:p>
        </p:txBody>
      </p:sp>
      <p:sp>
        <p:nvSpPr>
          <p:cNvPr id="14" name="Text 9"/>
          <p:cNvSpPr/>
          <p:nvPr/>
        </p:nvSpPr>
        <p:spPr>
          <a:xfrm>
            <a:off x="800100" y="354330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MySQL - دعم إضافي للبيئات المختلفة</a:t>
            </a:r>
            <a:endParaRPr lang="en-US" sz="942" dirty="0"/>
          </a:p>
        </p:txBody>
      </p:sp>
      <p:sp>
        <p:nvSpPr>
          <p:cNvPr id="15" name="Text 10"/>
          <p:cNvSpPr/>
          <p:nvPr/>
        </p:nvSpPr>
        <p:spPr>
          <a:xfrm>
            <a:off x="800100" y="380047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Connection Pooling - تحسين الأداء</a:t>
            </a:r>
            <a:endParaRPr lang="en-US" sz="942" dirty="0"/>
          </a:p>
        </p:txBody>
      </p:sp>
      <p:sp>
        <p:nvSpPr>
          <p:cNvPr id="16" name="Text 11"/>
          <p:cNvSpPr/>
          <p:nvPr/>
        </p:nvSpPr>
        <p:spPr>
          <a:xfrm>
            <a:off x="800100" y="405765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Stored Procedures - للعمليات المعقدة</a:t>
            </a:r>
            <a:endParaRPr lang="en-US" sz="942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119" y="4514850"/>
            <a:ext cx="192881" cy="17145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716550" y="4486275"/>
            <a:ext cx="157684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E6F1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تقنيات الواجهة الأمامية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800100" y="480060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Razor Pages - واجهة المستخدم</a:t>
            </a:r>
            <a:endParaRPr lang="en-US" sz="942" dirty="0"/>
          </a:p>
        </p:txBody>
      </p:sp>
      <p:sp>
        <p:nvSpPr>
          <p:cNvPr id="20" name="Text 14"/>
          <p:cNvSpPr/>
          <p:nvPr/>
        </p:nvSpPr>
        <p:spPr>
          <a:xfrm>
            <a:off x="800100" y="505777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Bootstrap 5 - تصميم متجاوب</a:t>
            </a:r>
            <a:endParaRPr lang="en-US" sz="942" dirty="0"/>
          </a:p>
        </p:txBody>
      </p:sp>
      <p:sp>
        <p:nvSpPr>
          <p:cNvPr id="21" name="Text 15"/>
          <p:cNvSpPr/>
          <p:nvPr/>
        </p:nvSpPr>
        <p:spPr>
          <a:xfrm>
            <a:off x="800100" y="5314950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jQuery 3.6.4 - التفاعل</a:t>
            </a:r>
            <a:endParaRPr lang="en-US" sz="942" dirty="0"/>
          </a:p>
        </p:txBody>
      </p:sp>
      <p:sp>
        <p:nvSpPr>
          <p:cNvPr id="22" name="Text 16"/>
          <p:cNvSpPr/>
          <p:nvPr/>
        </p:nvSpPr>
        <p:spPr>
          <a:xfrm>
            <a:off x="800100" y="5572125"/>
            <a:ext cx="34861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Chart.js - الرسوم البيانية</a:t>
            </a:r>
            <a:endParaRPr lang="en-US" sz="942" dirty="0"/>
          </a:p>
        </p:txBody>
      </p:sp>
      <p:sp>
        <p:nvSpPr>
          <p:cNvPr id="23" name="Text 17"/>
          <p:cNvSpPr/>
          <p:nvPr/>
        </p:nvSpPr>
        <p:spPr>
          <a:xfrm>
            <a:off x="4572000" y="1028700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هيكل النظام</a:t>
            </a:r>
            <a:endParaRPr lang="en-US" sz="1688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450" y="1628775"/>
            <a:ext cx="3429000" cy="3214688"/>
          </a:xfrm>
          <a:prstGeom prst="rect">
            <a:avLst/>
          </a:prstGeom>
        </p:spPr>
      </p:pic>
      <p:sp>
        <p:nvSpPr>
          <p:cNvPr id="25" name="Shape 18"/>
          <p:cNvSpPr/>
          <p:nvPr/>
        </p:nvSpPr>
        <p:spPr>
          <a:xfrm>
            <a:off x="8034793" y="5214938"/>
            <a:ext cx="114300" cy="114300"/>
          </a:xfrm>
          <a:prstGeom prst="ellipse">
            <a:avLst/>
          </a:prstGeom>
          <a:solidFill>
            <a:srgbClr val="3B82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19"/>
          <p:cNvSpPr/>
          <p:nvPr/>
        </p:nvSpPr>
        <p:spPr>
          <a:xfrm>
            <a:off x="7381782" y="5186363"/>
            <a:ext cx="59586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طبقة العرض</a:t>
            </a:r>
            <a:endParaRPr lang="en-US" sz="837" dirty="0"/>
          </a:p>
        </p:txBody>
      </p:sp>
      <p:sp>
        <p:nvSpPr>
          <p:cNvPr id="27" name="Shape 20"/>
          <p:cNvSpPr/>
          <p:nvPr/>
        </p:nvSpPr>
        <p:spPr>
          <a:xfrm>
            <a:off x="7066313" y="5214938"/>
            <a:ext cx="114300" cy="114300"/>
          </a:xfrm>
          <a:prstGeom prst="ellipse">
            <a:avLst/>
          </a:prstGeom>
          <a:solidFill>
            <a:srgbClr val="34D39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1"/>
          <p:cNvSpPr/>
          <p:nvPr/>
        </p:nvSpPr>
        <p:spPr>
          <a:xfrm>
            <a:off x="6331148" y="5186363"/>
            <a:ext cx="678014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طبقة الخدمات</a:t>
            </a:r>
            <a:endParaRPr lang="en-US" sz="837" dirty="0"/>
          </a:p>
        </p:txBody>
      </p:sp>
      <p:sp>
        <p:nvSpPr>
          <p:cNvPr id="29" name="Shape 22"/>
          <p:cNvSpPr/>
          <p:nvPr/>
        </p:nvSpPr>
        <p:spPr>
          <a:xfrm>
            <a:off x="6015679" y="5214938"/>
            <a:ext cx="114300" cy="114300"/>
          </a:xfrm>
          <a:prstGeom prst="ellipse">
            <a:avLst/>
          </a:prstGeom>
          <a:solidFill>
            <a:srgbClr val="FBBF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3"/>
          <p:cNvSpPr/>
          <p:nvPr/>
        </p:nvSpPr>
        <p:spPr>
          <a:xfrm>
            <a:off x="4938257" y="5186363"/>
            <a:ext cx="102027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طبقة الوصول للبيانات</a:t>
            </a:r>
            <a:endParaRPr lang="en-US" sz="837" dirty="0"/>
          </a:p>
        </p:txBody>
      </p:sp>
      <p:sp>
        <p:nvSpPr>
          <p:cNvPr id="31" name="Shape 24"/>
          <p:cNvSpPr/>
          <p:nvPr/>
        </p:nvSpPr>
        <p:spPr>
          <a:xfrm>
            <a:off x="6729971" y="5400675"/>
            <a:ext cx="114300" cy="114300"/>
          </a:xfrm>
          <a:prstGeom prst="ellipse">
            <a:avLst/>
          </a:prstGeom>
          <a:solidFill>
            <a:srgbClr val="F8717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5"/>
          <p:cNvSpPr/>
          <p:nvPr/>
        </p:nvSpPr>
        <p:spPr>
          <a:xfrm>
            <a:off x="6071601" y="5372100"/>
            <a:ext cx="601219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طبقة النماذج</a:t>
            </a:r>
            <a:endParaRPr lang="en-US" sz="837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806B5C-57A7-90C8-5136-5B2F1D919C93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8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4" name="Picture 33" descr="A logo on a glass surface&#10;&#10;AI-generated content may be incorrect.">
            <a:extLst>
              <a:ext uri="{FF2B5EF4-FFF2-40B4-BE49-F238E27FC236}">
                <a16:creationId xmlns:a16="http://schemas.microsoft.com/office/drawing/2014/main" id="{478FD73F-634A-8079-BA37-EA0ED5CF5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4582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الميزات الوظيفية الرئيسية 🚀</a:t>
            </a:r>
            <a:endParaRPr lang="en-US" sz="2025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109" y="857250"/>
            <a:ext cx="267891" cy="2143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9707" y="857250"/>
            <a:ext cx="243010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1. إدارة المستخدمين المتقدمة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759707" y="1114425"/>
            <a:ext cx="225865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إدارة بيانات المراقبين الجويين والموظفين</a:t>
            </a:r>
            <a:endParaRPr lang="en-US" sz="942" dirty="0"/>
          </a:p>
        </p:txBody>
      </p:sp>
      <p:sp>
        <p:nvSpPr>
          <p:cNvPr id="7" name="Text 3"/>
          <p:cNvSpPr/>
          <p:nvPr/>
        </p:nvSpPr>
        <p:spPr>
          <a:xfrm>
            <a:off x="1759707" y="1314450"/>
            <a:ext cx="225865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متابعة التراخيص والشهادات لكل موظف</a:t>
            </a:r>
            <a:endParaRPr lang="en-US" sz="942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8" y="1685925"/>
            <a:ext cx="214313" cy="21431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345760" y="1685925"/>
            <a:ext cx="2897628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2. نظام التراخيص والشهادات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1345760" y="1943100"/>
            <a:ext cx="2726178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دعم أنواع متعددة من التراخيص (AIS, AFTN, CNS)</a:t>
            </a:r>
            <a:endParaRPr lang="en-US" sz="942" dirty="0"/>
          </a:p>
        </p:txBody>
      </p:sp>
      <p:sp>
        <p:nvSpPr>
          <p:cNvPr id="11" name="Text 6"/>
          <p:cNvSpPr/>
          <p:nvPr/>
        </p:nvSpPr>
        <p:spPr>
          <a:xfrm>
            <a:off x="1345760" y="2143125"/>
            <a:ext cx="2726178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تنبيهات تلقائية لانتهاء الصلاحية</a:t>
            </a:r>
            <a:endParaRPr lang="en-US" sz="942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109" y="2514600"/>
            <a:ext cx="267891" cy="2143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15071" y="2514600"/>
            <a:ext cx="2374739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3. نظام الصلاحيات المتقدم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1815071" y="2771775"/>
            <a:ext cx="220328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مستويات متعددة من الصلاحيات</a:t>
            </a:r>
            <a:endParaRPr lang="en-US" sz="942" dirty="0"/>
          </a:p>
        </p:txBody>
      </p:sp>
      <p:sp>
        <p:nvSpPr>
          <p:cNvPr id="15" name="Text 9"/>
          <p:cNvSpPr/>
          <p:nvPr/>
        </p:nvSpPr>
        <p:spPr>
          <a:xfrm>
            <a:off x="1815071" y="2971800"/>
            <a:ext cx="220328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• صلاحيات على مستوى المنظمة والأقسام</a:t>
            </a:r>
            <a:endParaRPr lang="en-US" sz="942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0" y="971550"/>
            <a:ext cx="3771900" cy="228600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686300" y="3429000"/>
            <a:ext cx="377190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ميزات إضافية</a:t>
            </a:r>
            <a:endParaRPr lang="en-US" sz="1046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7459" y="3814763"/>
            <a:ext cx="125016" cy="142875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059309" y="3800475"/>
            <a:ext cx="113100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الإشعارات المتقدم</a:t>
            </a:r>
            <a:endParaRPr lang="en-US" sz="837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0" y="3814763"/>
            <a:ext cx="142875" cy="142875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5071560" y="3800475"/>
            <a:ext cx="115779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لوحة التحكم الاستراتيجية</a:t>
            </a:r>
            <a:endParaRPr lang="en-US" sz="8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0A7B36-9787-55A1-5723-268C776C0B69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10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" name="Picture 22" descr="A logo on a glass surface&#10;&#10;AI-generated content may be incorrect.">
            <a:extLst>
              <a:ext uri="{FF2B5EF4-FFF2-40B4-BE49-F238E27FC236}">
                <a16:creationId xmlns:a16="http://schemas.microsoft.com/office/drawing/2014/main" id="{1725E080-DB7F-CA59-600F-6A2722322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4866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البنية المعمارية للنظام 🏛️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685800" y="1028700"/>
            <a:ext cx="38862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طبقات النظام</a:t>
            </a:r>
            <a:endParaRPr lang="en-US" sz="1688" dirty="0"/>
          </a:p>
        </p:txBody>
      </p:sp>
      <p:sp>
        <p:nvSpPr>
          <p:cNvPr id="5" name="Text 2"/>
          <p:cNvSpPr/>
          <p:nvPr/>
        </p:nvSpPr>
        <p:spPr>
          <a:xfrm>
            <a:off x="828675" y="1600200"/>
            <a:ext cx="3571875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1. طبقة العرض (Presentation Layer)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66" y="1921669"/>
            <a:ext cx="160734" cy="1285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423713" y="1898452"/>
            <a:ext cx="1587503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Controllers: معالجة الطلبات</a:t>
            </a:r>
            <a:endParaRPr lang="en-US" sz="942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439" y="2150269"/>
            <a:ext cx="144661" cy="1285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617264" y="2127052"/>
            <a:ext cx="1410026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Views: واجهات المستخدم</a:t>
            </a:r>
            <a:endParaRPr lang="en-US" sz="9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513" y="2378869"/>
            <a:ext cx="128588" cy="1285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02830" y="2355652"/>
            <a:ext cx="1940533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ViewModels: نماذج البيانات للعرض</a:t>
            </a:r>
            <a:endParaRPr lang="en-US" sz="942" dirty="0"/>
          </a:p>
        </p:txBody>
      </p:sp>
      <p:sp>
        <p:nvSpPr>
          <p:cNvPr id="12" name="Text 6"/>
          <p:cNvSpPr/>
          <p:nvPr/>
        </p:nvSpPr>
        <p:spPr>
          <a:xfrm>
            <a:off x="828675" y="2971800"/>
            <a:ext cx="3571875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2. طبقة الخدمات (Service Layer)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513" y="3293269"/>
            <a:ext cx="128588" cy="1285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07226" y="3270052"/>
            <a:ext cx="2036136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PermissionService: إدارة الصلاحيات</a:t>
            </a:r>
            <a:endParaRPr lang="en-US" sz="942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513" y="3521869"/>
            <a:ext cx="128588" cy="12858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003292" y="3498652"/>
            <a:ext cx="2040071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EmailService: خدمة البريد الإلكتروني</a:t>
            </a:r>
            <a:endParaRPr lang="en-US" sz="942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6586" y="3750469"/>
            <a:ext cx="112514" cy="128588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2030667" y="3727252"/>
            <a:ext cx="2028769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CacheService: إدارة التخزين المؤقت</a:t>
            </a:r>
            <a:endParaRPr lang="en-US" sz="942" dirty="0"/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0513" y="3979069"/>
            <a:ext cx="128588" cy="12858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000836" y="3955852"/>
            <a:ext cx="2042526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ConfigurationService: إدارة التكوين</a:t>
            </a:r>
            <a:endParaRPr lang="en-US" sz="942" dirty="0"/>
          </a:p>
        </p:txBody>
      </p:sp>
      <p:sp>
        <p:nvSpPr>
          <p:cNvPr id="21" name="Text 11"/>
          <p:cNvSpPr/>
          <p:nvPr/>
        </p:nvSpPr>
        <p:spPr>
          <a:xfrm>
            <a:off x="828675" y="4572000"/>
            <a:ext cx="3571875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3. طبقة الوصول للبيانات (Data Access Layer)</a:t>
            </a:r>
            <a:endParaRPr lang="en-US" sz="135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0513" y="4893469"/>
            <a:ext cx="128588" cy="128588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1978400" y="4870252"/>
            <a:ext cx="206496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SqlServerDb: الوصول لقاعدة البيانات</a:t>
            </a:r>
            <a:endParaRPr lang="en-US" sz="942" dirty="0"/>
          </a:p>
        </p:txBody>
      </p:sp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6586" y="5122069"/>
            <a:ext cx="112514" cy="128588"/>
          </a:xfrm>
          <a:prstGeom prst="rect">
            <a:avLst/>
          </a:prstGeom>
        </p:spPr>
      </p:pic>
      <p:sp>
        <p:nvSpPr>
          <p:cNvPr id="25" name="Text 13"/>
          <p:cNvSpPr/>
          <p:nvPr/>
        </p:nvSpPr>
        <p:spPr>
          <a:xfrm>
            <a:off x="2746325" y="5098852"/>
            <a:ext cx="1313111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MySqlDb: دعم MySQL</a:t>
            </a:r>
            <a:endParaRPr lang="en-US" sz="942" dirty="0"/>
          </a:p>
        </p:txBody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4439" y="5350669"/>
            <a:ext cx="144661" cy="128588"/>
          </a:xfrm>
          <a:prstGeom prst="rect">
            <a:avLst/>
          </a:prstGeom>
        </p:spPr>
      </p:pic>
      <p:sp>
        <p:nvSpPr>
          <p:cNvPr id="27" name="Text 14"/>
          <p:cNvSpPr/>
          <p:nvPr/>
        </p:nvSpPr>
        <p:spPr>
          <a:xfrm>
            <a:off x="2028295" y="5327452"/>
            <a:ext cx="1998994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Repository Pattern: نمط المستودع</a:t>
            </a:r>
            <a:endParaRPr lang="en-US" sz="942" dirty="0"/>
          </a:p>
        </p:txBody>
      </p:sp>
      <p:sp>
        <p:nvSpPr>
          <p:cNvPr id="28" name="Text 15"/>
          <p:cNvSpPr/>
          <p:nvPr/>
        </p:nvSpPr>
        <p:spPr>
          <a:xfrm>
            <a:off x="828675" y="5943600"/>
            <a:ext cx="3571875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4. طبقة النماذج (Model Layer)</a:t>
            </a:r>
            <a:endParaRPr lang="en-US" sz="1350" dirty="0"/>
          </a:p>
        </p:txBody>
      </p:sp>
      <p:pic>
        <p:nvPicPr>
          <p:cNvPr id="29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0513" y="6265069"/>
            <a:ext cx="128588" cy="128588"/>
          </a:xfrm>
          <a:prstGeom prst="rect">
            <a:avLst/>
          </a:prstGeom>
        </p:spPr>
      </p:pic>
      <p:sp>
        <p:nvSpPr>
          <p:cNvPr id="30" name="Text 16"/>
          <p:cNvSpPr/>
          <p:nvPr/>
        </p:nvSpPr>
        <p:spPr>
          <a:xfrm>
            <a:off x="2413081" y="6241852"/>
            <a:ext cx="163028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Entity Models: نماذج البيانات</a:t>
            </a:r>
            <a:endParaRPr lang="en-US" sz="942" dirty="0"/>
          </a:p>
        </p:txBody>
      </p:sp>
      <p:pic>
        <p:nvPicPr>
          <p:cNvPr id="31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4439" y="6493669"/>
            <a:ext cx="144661" cy="128588"/>
          </a:xfrm>
          <a:prstGeom prst="rect">
            <a:avLst/>
          </a:prstGeom>
        </p:spPr>
      </p:pic>
      <p:sp>
        <p:nvSpPr>
          <p:cNvPr id="32" name="Text 17"/>
          <p:cNvSpPr/>
          <p:nvPr/>
        </p:nvSpPr>
        <p:spPr>
          <a:xfrm>
            <a:off x="2516665" y="6470452"/>
            <a:ext cx="1510624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ViewModels: نماذج العرض</a:t>
            </a:r>
            <a:endParaRPr lang="en-US" sz="942" dirty="0"/>
          </a:p>
        </p:txBody>
      </p:sp>
      <p:pic>
        <p:nvPicPr>
          <p:cNvPr id="33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00513" y="6722269"/>
            <a:ext cx="128588" cy="128588"/>
          </a:xfrm>
          <a:prstGeom prst="rect">
            <a:avLst/>
          </a:prstGeom>
        </p:spPr>
      </p:pic>
      <p:sp>
        <p:nvSpPr>
          <p:cNvPr id="34" name="Text 18"/>
          <p:cNvSpPr/>
          <p:nvPr/>
        </p:nvSpPr>
        <p:spPr>
          <a:xfrm>
            <a:off x="2630825" y="6699052"/>
            <a:ext cx="1412537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DTOs: كائنات نقل البيانات</a:t>
            </a:r>
            <a:endParaRPr lang="en-US" sz="942" dirty="0"/>
          </a:p>
        </p:txBody>
      </p:sp>
      <p:sp>
        <p:nvSpPr>
          <p:cNvPr id="35" name="Text 19"/>
          <p:cNvSpPr/>
          <p:nvPr/>
        </p:nvSpPr>
        <p:spPr>
          <a:xfrm>
            <a:off x="4743450" y="1200150"/>
            <a:ext cx="35433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قاعدة البيانات والعلاقات</a:t>
            </a:r>
            <a:endParaRPr lang="en-US" sz="1350" dirty="0"/>
          </a:p>
        </p:txBody>
      </p:sp>
      <p:pic>
        <p:nvPicPr>
          <p:cNvPr id="3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3450" y="1543050"/>
            <a:ext cx="3543300" cy="321468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71C0F4-DBF3-A71F-20D5-A7B55DEA2047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18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8" name="Picture 37" descr="A logo on a glass surface&#10;&#10;AI-generated content may be incorrect.">
            <a:extLst>
              <a:ext uri="{FF2B5EF4-FFF2-40B4-BE49-F238E27FC236}">
                <a16:creationId xmlns:a16="http://schemas.microsoft.com/office/drawing/2014/main" id="{5971FDF4-B45B-75DF-C717-CAF59A3BB7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2900" y="342900"/>
            <a:ext cx="84582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الميزات التقنية المتقدمة 🔧</a:t>
            </a:r>
            <a:endParaRPr lang="en-US" sz="2025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577" y="885825"/>
            <a:ext cx="187523" cy="2143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86300" y="857250"/>
            <a:ext cx="3812977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التخزين المؤقت الذكي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4686300" y="1114425"/>
            <a:ext cx="3812977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تخزين مؤقت في الذاكرة مع انتهاء صلاحية متدرج وإبطال تلقائي للتخزين المؤقت </a:t>
            </a:r>
            <a:endParaRPr lang="en-US" sz="9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788" y="1714500"/>
            <a:ext cx="214313" cy="2143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688505" y="1685925"/>
            <a:ext cx="378398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الأمان المتقدم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4688505" y="1943100"/>
            <a:ext cx="378398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تشفير كلمات المرور، إدارة الجلسات، التحكم بالوصول وتسجيل العمليات </a:t>
            </a:r>
            <a:endParaRPr lang="en-US" sz="942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577" y="2343150"/>
            <a:ext cx="187523" cy="2143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686300" y="2314575"/>
            <a:ext cx="3812977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الإشعارات الذكي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686300" y="2571750"/>
            <a:ext cx="3812977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قوالب البريد الإلكتروني، جدولة الإرسال، منطق إعادة المحاولة وتتبع التسليم </a:t>
            </a:r>
            <a:endParaRPr lang="en-US" sz="942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788" y="3171825"/>
            <a:ext cx="214313" cy="21431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582255" y="3143250"/>
            <a:ext cx="289023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التكوين المرن</a:t>
            </a:r>
            <a:endParaRPr lang="en-US" sz="1350" dirty="0"/>
          </a:p>
        </p:txBody>
      </p:sp>
      <p:sp>
        <p:nvSpPr>
          <p:cNvPr id="15" name="Text 8"/>
          <p:cNvSpPr/>
          <p:nvPr/>
        </p:nvSpPr>
        <p:spPr>
          <a:xfrm>
            <a:off x="5582255" y="3400425"/>
            <a:ext cx="289023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تكوين ديناميكي، إدارة الفئات والقيم، وتسجيل التغييرات </a:t>
            </a:r>
            <a:endParaRPr lang="en-US" sz="942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4" y="1035844"/>
            <a:ext cx="3757613" cy="228600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521494" y="3378994"/>
            <a:ext cx="375761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dirty="0">
                <a:solidFill>
                  <a:srgbClr val="9CA3A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نظام AVIATES - مثال على التقنيات المتقدمة في أنظمة الطيران</a:t>
            </a:r>
            <a:endParaRPr lang="en-US" sz="837" dirty="0"/>
          </a:p>
        </p:txBody>
      </p:sp>
      <p:sp>
        <p:nvSpPr>
          <p:cNvPr id="18" name="Text 10"/>
          <p:cNvSpPr/>
          <p:nvPr/>
        </p:nvSpPr>
        <p:spPr>
          <a:xfrm>
            <a:off x="457200" y="4014788"/>
            <a:ext cx="388620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046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فوائد الميزات التقنية المتقدمة</a:t>
            </a:r>
            <a:endParaRPr lang="en-US" sz="1046" dirty="0"/>
          </a:p>
        </p:txBody>
      </p:sp>
      <p:sp>
        <p:nvSpPr>
          <p:cNvPr id="19" name="Text 11"/>
          <p:cNvSpPr/>
          <p:nvPr/>
        </p:nvSpPr>
        <p:spPr>
          <a:xfrm>
            <a:off x="457200" y="4271963"/>
            <a:ext cx="38862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تحسين أداء النظام وتعزيز الأمان وتوفير تجربة مستخدم سلسة مع ضمان الامتثال للمعايير الدولية </a:t>
            </a:r>
            <a:endParaRPr lang="en-US" sz="942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98F1CE-C9D1-B932-4587-5C15CE061F67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9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Picture 20" descr="A logo on a glass surface&#10;&#10;AI-generated content may be incorrect.">
            <a:extLst>
              <a:ext uri="{FF2B5EF4-FFF2-40B4-BE49-F238E27FC236}">
                <a16:creationId xmlns:a16="http://schemas.microsoft.com/office/drawing/2014/main" id="{19839882-652E-0236-820B-3A7CC2C9B6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43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الفوائد للمؤسسة 🎯</a:t>
            </a:r>
            <a:endParaRPr lang="en-US" sz="2025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028700"/>
            <a:ext cx="3771900" cy="2857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71550" y="4286250"/>
            <a:ext cx="34290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القيمة المضافة</a:t>
            </a:r>
            <a:endParaRPr lang="en-US" sz="13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75" y="4643438"/>
            <a:ext cx="142875" cy="14287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049879" y="4629150"/>
            <a:ext cx="115064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تحسين الكفاءة التشغيلية</a:t>
            </a:r>
            <a:endParaRPr lang="en-US" sz="837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884" y="4643438"/>
            <a:ext cx="125016" cy="14287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35983" y="4629150"/>
            <a:ext cx="141075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اتخاذ قرارات مدعومة بالبيانات</a:t>
            </a:r>
            <a:endParaRPr lang="en-US" sz="837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534" y="4929188"/>
            <a:ext cx="125016" cy="14287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3171323" y="4914900"/>
            <a:ext cx="104706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ضمان الامتثال للمعايير</a:t>
            </a:r>
            <a:endParaRPr lang="en-US" sz="837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025" y="4929188"/>
            <a:ext cx="142875" cy="14287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313948" y="4914900"/>
            <a:ext cx="1114927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التكاليف التشغيلية</a:t>
            </a:r>
            <a:endParaRPr lang="en-US" sz="837" dirty="0"/>
          </a:p>
        </p:txBody>
      </p:sp>
      <p:sp>
        <p:nvSpPr>
          <p:cNvPr id="14" name="Text 6"/>
          <p:cNvSpPr/>
          <p:nvPr/>
        </p:nvSpPr>
        <p:spPr>
          <a:xfrm>
            <a:off x="4572000" y="1028700"/>
            <a:ext cx="37719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الفوائد التشغيلية</a:t>
            </a:r>
            <a:endParaRPr lang="en-US" sz="135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5306" y="1400175"/>
            <a:ext cx="178594" cy="142875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6587486" y="1371600"/>
            <a:ext cx="152067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تقليل الأخطاء: أتمتة العمليات</a:t>
            </a:r>
            <a:endParaRPr lang="en-US" sz="942" dirty="0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025" y="1685925"/>
            <a:ext cx="142875" cy="142875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6666068" y="1657350"/>
            <a:ext cx="147780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توفير الوقت: عمليات سريعة</a:t>
            </a:r>
            <a:endParaRPr lang="en-US" sz="942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1025" y="1971675"/>
            <a:ext cx="142875" cy="142875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6341529" y="1943100"/>
            <a:ext cx="180234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تحسين الكفاءة: تدفق عمل محسن</a:t>
            </a:r>
            <a:endParaRPr lang="en-US" sz="942" dirty="0"/>
          </a:p>
        </p:txBody>
      </p:sp>
      <p:pic>
        <p:nvPicPr>
          <p:cNvPr id="2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6744" y="2257425"/>
            <a:ext cx="107156" cy="142875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6355817" y="2228850"/>
            <a:ext cx="182377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تقليل التكاليف: تقليل الحاجة للورق</a:t>
            </a:r>
            <a:endParaRPr lang="en-US" sz="942" dirty="0"/>
          </a:p>
        </p:txBody>
      </p:sp>
      <p:sp>
        <p:nvSpPr>
          <p:cNvPr id="23" name="Text 11"/>
          <p:cNvSpPr/>
          <p:nvPr/>
        </p:nvSpPr>
        <p:spPr>
          <a:xfrm>
            <a:off x="4572000" y="2657475"/>
            <a:ext cx="37719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الفوائد الإدارية</a:t>
            </a:r>
            <a:endParaRPr lang="en-US" sz="1350" dirty="0"/>
          </a:p>
        </p:txBody>
      </p:sp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6744" y="3028950"/>
            <a:ext cx="107156" cy="142875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6644636" y="3000375"/>
            <a:ext cx="153495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تقارير فورية: معلومات محدثة</a:t>
            </a:r>
            <a:endParaRPr lang="en-US" sz="942" dirty="0"/>
          </a:p>
        </p:txBody>
      </p:sp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1025" y="3314700"/>
            <a:ext cx="142875" cy="142875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6769652" y="3286125"/>
            <a:ext cx="137422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اتخاذ قرارات: بيانات دقيقة</a:t>
            </a:r>
            <a:endParaRPr lang="en-US" sz="942" dirty="0"/>
          </a:p>
        </p:txBody>
      </p:sp>
      <p:pic>
        <p:nvPicPr>
          <p:cNvPr id="28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6744" y="3600450"/>
            <a:ext cx="107156" cy="142875"/>
          </a:xfrm>
          <a:prstGeom prst="rect">
            <a:avLst/>
          </a:prstGeom>
        </p:spPr>
      </p:pic>
      <p:sp>
        <p:nvSpPr>
          <p:cNvPr id="29" name="Text 14"/>
          <p:cNvSpPr/>
          <p:nvPr/>
        </p:nvSpPr>
        <p:spPr>
          <a:xfrm>
            <a:off x="6969175" y="3571875"/>
            <a:ext cx="12104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الامتثال: تتبع المتطلبات</a:t>
            </a:r>
            <a:endParaRPr lang="en-US" sz="942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3166" y="3886200"/>
            <a:ext cx="160734" cy="142875"/>
          </a:xfrm>
          <a:prstGeom prst="rect">
            <a:avLst/>
          </a:prstGeom>
        </p:spPr>
      </p:pic>
      <p:sp>
        <p:nvSpPr>
          <p:cNvPr id="31" name="Text 15"/>
          <p:cNvSpPr/>
          <p:nvPr/>
        </p:nvSpPr>
        <p:spPr>
          <a:xfrm>
            <a:off x="6972746" y="3857625"/>
            <a:ext cx="115326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الشفافية: رؤية واضحة</a:t>
            </a:r>
            <a:endParaRPr lang="en-US" sz="942" dirty="0"/>
          </a:p>
        </p:txBody>
      </p:sp>
      <p:sp>
        <p:nvSpPr>
          <p:cNvPr id="32" name="Text 16"/>
          <p:cNvSpPr/>
          <p:nvPr/>
        </p:nvSpPr>
        <p:spPr>
          <a:xfrm>
            <a:off x="4572000" y="4286250"/>
            <a:ext cx="37719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الفوائد للموظفين</a:t>
            </a:r>
            <a:endParaRPr lang="en-US" sz="1350" dirty="0"/>
          </a:p>
        </p:txBody>
      </p:sp>
      <p:pic>
        <p:nvPicPr>
          <p:cNvPr id="33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18884" y="4657725"/>
            <a:ext cx="125016" cy="142875"/>
          </a:xfrm>
          <a:prstGeom prst="rect">
            <a:avLst/>
          </a:prstGeom>
        </p:spPr>
      </p:pic>
      <p:sp>
        <p:nvSpPr>
          <p:cNvPr id="34" name="Text 17"/>
          <p:cNvSpPr/>
          <p:nvPr/>
        </p:nvSpPr>
        <p:spPr>
          <a:xfrm>
            <a:off x="6549982" y="4629150"/>
            <a:ext cx="161175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سهولة الاستخدام: واجهة بديهية</a:t>
            </a:r>
            <a:endParaRPr lang="en-US" sz="942" dirty="0"/>
          </a:p>
        </p:txBody>
      </p:sp>
      <p:pic>
        <p:nvPicPr>
          <p:cNvPr id="35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6744" y="4943475"/>
            <a:ext cx="107156" cy="142875"/>
          </a:xfrm>
          <a:prstGeom prst="rect">
            <a:avLst/>
          </a:prstGeom>
        </p:spPr>
      </p:pic>
      <p:sp>
        <p:nvSpPr>
          <p:cNvPr id="36" name="Text 18"/>
          <p:cNvSpPr/>
          <p:nvPr/>
        </p:nvSpPr>
        <p:spPr>
          <a:xfrm>
            <a:off x="6505333" y="4914900"/>
            <a:ext cx="167426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الوصول السريع: معلومات فورية</a:t>
            </a:r>
            <a:endParaRPr lang="en-US" sz="942" dirty="0"/>
          </a:p>
        </p:txBody>
      </p:sp>
      <p:pic>
        <p:nvPicPr>
          <p:cNvPr id="37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18884" y="5229225"/>
            <a:ext cx="125016" cy="142875"/>
          </a:xfrm>
          <a:prstGeom prst="rect">
            <a:avLst/>
          </a:prstGeom>
        </p:spPr>
      </p:pic>
      <p:sp>
        <p:nvSpPr>
          <p:cNvPr id="38" name="Text 19"/>
          <p:cNvSpPr/>
          <p:nvPr/>
        </p:nvSpPr>
        <p:spPr>
          <a:xfrm>
            <a:off x="6822728" y="5200650"/>
            <a:ext cx="133900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التحديثات: إشعارات مهمة</a:t>
            </a:r>
            <a:endParaRPr lang="en-US" sz="942" dirty="0"/>
          </a:p>
        </p:txBody>
      </p:sp>
      <p:pic>
        <p:nvPicPr>
          <p:cNvPr id="3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65306" y="5514975"/>
            <a:ext cx="178594" cy="142875"/>
          </a:xfrm>
          <a:prstGeom prst="rect">
            <a:avLst/>
          </a:prstGeom>
        </p:spPr>
      </p:pic>
      <p:sp>
        <p:nvSpPr>
          <p:cNvPr id="40" name="Text 20"/>
          <p:cNvSpPr/>
          <p:nvPr/>
        </p:nvSpPr>
        <p:spPr>
          <a:xfrm>
            <a:off x="6721934" y="5486400"/>
            <a:ext cx="1386222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 rtl="1">
              <a:buNone/>
            </a:pPr>
            <a:r>
              <a:rPr lang="en-US" sz="94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المرونة: عمل من أي مكان</a:t>
            </a:r>
            <a:endParaRPr lang="en-US" sz="942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2BB42E-D233-DB72-E437-7A11873CE999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21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2" name="Picture 41" descr="A logo on a glass surface&#10;&#10;AI-generated content may be incorrect.">
            <a:extLst>
              <a:ext uri="{FF2B5EF4-FFF2-40B4-BE49-F238E27FC236}">
                <a16:creationId xmlns:a16="http://schemas.microsoft.com/office/drawing/2014/main" id="{07F46074-5A8A-CBFD-3720-542527A38C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93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57200"/>
            <a:ext cx="82296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2025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التطويرات المستقبلية 🚀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800100" y="1028700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الميزات المخطط لها</a:t>
            </a:r>
            <a:endParaRPr lang="en-US" sz="1688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413" y="1485900"/>
            <a:ext cx="128588" cy="1714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27683" y="1457325"/>
            <a:ext cx="3430005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تكامل API</a:t>
            </a:r>
            <a:endParaRPr lang="en-US" sz="1046" dirty="0"/>
          </a:p>
        </p:txBody>
      </p:sp>
      <p:sp>
        <p:nvSpPr>
          <p:cNvPr id="7" name="Text 3"/>
          <p:cNvSpPr/>
          <p:nvPr/>
        </p:nvSpPr>
        <p:spPr>
          <a:xfrm>
            <a:off x="927683" y="1657350"/>
            <a:ext cx="3430005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تكامل مع أنظمة أخرى لتبادل البيانات وتوحيد العمليات عبر منصات متعددة.</a:t>
            </a:r>
            <a:endParaRPr lang="en-US" sz="837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1971675"/>
            <a:ext cx="171450" cy="1714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00100" y="1943100"/>
            <a:ext cx="3514725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تحليلات الذكاء الاصطناعي</a:t>
            </a:r>
            <a:endParaRPr lang="en-US" sz="1046" dirty="0"/>
          </a:p>
        </p:txBody>
      </p:sp>
      <p:sp>
        <p:nvSpPr>
          <p:cNvPr id="10" name="Text 5"/>
          <p:cNvSpPr/>
          <p:nvPr/>
        </p:nvSpPr>
        <p:spPr>
          <a:xfrm>
            <a:off x="800100" y="2143125"/>
            <a:ext cx="3514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استخدام خوارزميات الذكاء الاصطناعي للتنبؤ بالاحتياجات وتحسين عمليات اتخاذ القرار.</a:t>
            </a:r>
            <a:endParaRPr lang="en-US" sz="837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8" y="2628900"/>
            <a:ext cx="214313" cy="17145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00100" y="2600325"/>
            <a:ext cx="347186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سجل آمن للتراخيص</a:t>
            </a:r>
            <a:endParaRPr lang="en-US" sz="1046" dirty="0"/>
          </a:p>
        </p:txBody>
      </p:sp>
      <p:sp>
        <p:nvSpPr>
          <p:cNvPr id="13" name="Text 7"/>
          <p:cNvSpPr/>
          <p:nvPr/>
        </p:nvSpPr>
        <p:spPr>
          <a:xfrm>
            <a:off x="800100" y="2800350"/>
            <a:ext cx="34718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استخدام تقنية Blockchain لتوفير سجل آمن وغير قابل للتلاعب للتراخيص والشهادات.</a:t>
            </a:r>
            <a:endParaRPr lang="en-US" sz="837" dirty="0"/>
          </a:p>
        </p:txBody>
      </p:sp>
      <p:sp>
        <p:nvSpPr>
          <p:cNvPr id="14" name="Text 8"/>
          <p:cNvSpPr/>
          <p:nvPr/>
        </p:nvSpPr>
        <p:spPr>
          <a:xfrm>
            <a:off x="800100" y="3429000"/>
            <a:ext cx="37719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688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التحسينات التقنية</a:t>
            </a:r>
            <a:endParaRPr lang="en-US" sz="1688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119" y="3886200"/>
            <a:ext cx="192881" cy="1714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00100" y="3857625"/>
            <a:ext cx="3493294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خدمات مصغرة</a:t>
            </a:r>
            <a:endParaRPr lang="en-US" sz="1046" dirty="0"/>
          </a:p>
        </p:txBody>
      </p:sp>
      <p:sp>
        <p:nvSpPr>
          <p:cNvPr id="17" name="Text 10"/>
          <p:cNvSpPr/>
          <p:nvPr/>
        </p:nvSpPr>
        <p:spPr>
          <a:xfrm>
            <a:off x="800100" y="4057650"/>
            <a:ext cx="3493294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تحويل الهيكل المعماري إلى خدمات مصغرة لتحسين المرونة وقابلية التوسع.</a:t>
            </a:r>
            <a:endParaRPr lang="en-US" sz="837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688" y="4543425"/>
            <a:ext cx="214313" cy="1714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367526" y="4514850"/>
            <a:ext cx="290443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الانتقال للسحابة</a:t>
            </a:r>
            <a:endParaRPr lang="en-US" sz="1046" dirty="0"/>
          </a:p>
        </p:txBody>
      </p:sp>
      <p:sp>
        <p:nvSpPr>
          <p:cNvPr id="20" name="Text 12"/>
          <p:cNvSpPr/>
          <p:nvPr/>
        </p:nvSpPr>
        <p:spPr>
          <a:xfrm>
            <a:off x="1367526" y="4714875"/>
            <a:ext cx="2904437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نقل البنية التحتية إلى الحوسبة السحابية لتحسين الأداء والتوافر.</a:t>
            </a:r>
            <a:endParaRPr lang="en-US" sz="837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550" y="5029200"/>
            <a:ext cx="171450" cy="17145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800100" y="5000625"/>
            <a:ext cx="3514725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046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مزامنة فورية</a:t>
            </a:r>
            <a:endParaRPr lang="en-US" sz="1046" dirty="0"/>
          </a:p>
        </p:txBody>
      </p:sp>
      <p:sp>
        <p:nvSpPr>
          <p:cNvPr id="23" name="Text 14"/>
          <p:cNvSpPr/>
          <p:nvPr/>
        </p:nvSpPr>
        <p:spPr>
          <a:xfrm>
            <a:off x="800100" y="5200650"/>
            <a:ext cx="3514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837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تطبيق تقنيات المزامنة الفورية لتحديث البيانات في الوقت الحقيقي عبر جميع الأجهزة.</a:t>
            </a:r>
            <a:endParaRPr lang="en-US" sz="837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0594" y="1207294"/>
            <a:ext cx="3414713" cy="2500313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43450" y="4286250"/>
            <a:ext cx="34290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rtl="1">
              <a:buNone/>
            </a:pPr>
            <a:r>
              <a:rPr lang="en-US" sz="1350" b="1" dirty="0">
                <a:solidFill>
                  <a:srgbClr val="93C5FD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خطط التدريب</a:t>
            </a:r>
            <a:endParaRPr lang="en-US" sz="1350" dirty="0"/>
          </a:p>
        </p:txBody>
      </p:sp>
      <p:pic>
        <p:nvPicPr>
          <p:cNvPr id="26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884" y="4743450"/>
            <a:ext cx="214313" cy="214313"/>
          </a:xfrm>
          <a:prstGeom prst="rect">
            <a:avLst/>
          </a:prstGeom>
        </p:spPr>
      </p:pic>
      <p:sp>
        <p:nvSpPr>
          <p:cNvPr id="27" name="Text 16"/>
          <p:cNvSpPr/>
          <p:nvPr/>
        </p:nvSpPr>
        <p:spPr>
          <a:xfrm>
            <a:off x="7219959" y="5014913"/>
            <a:ext cx="83819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تدريب المستخدمين</a:t>
            </a:r>
            <a:endParaRPr lang="en-US" sz="837" dirty="0"/>
          </a:p>
        </p:txBody>
      </p:sp>
      <p:sp>
        <p:nvSpPr>
          <p:cNvPr id="28" name="Text 17"/>
          <p:cNvSpPr/>
          <p:nvPr/>
        </p:nvSpPr>
        <p:spPr>
          <a:xfrm>
            <a:off x="7219959" y="5357813"/>
            <a:ext cx="838191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73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برامج تدريبية شاملة لجميع المستخدمين</a:t>
            </a:r>
            <a:endParaRPr lang="en-US" sz="732" dirty="0"/>
          </a:p>
        </p:txBody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4188" y="4743450"/>
            <a:ext cx="187523" cy="214313"/>
          </a:xfrm>
          <a:prstGeom prst="rect">
            <a:avLst/>
          </a:prstGeom>
        </p:spPr>
      </p:pic>
      <p:sp>
        <p:nvSpPr>
          <p:cNvPr id="30" name="Text 18"/>
          <p:cNvSpPr/>
          <p:nvPr/>
        </p:nvSpPr>
        <p:spPr>
          <a:xfrm>
            <a:off x="6038869" y="5014913"/>
            <a:ext cx="8381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تدريب المدراء</a:t>
            </a:r>
            <a:endParaRPr lang="en-US" sz="837" dirty="0"/>
          </a:p>
        </p:txBody>
      </p:sp>
      <p:sp>
        <p:nvSpPr>
          <p:cNvPr id="31" name="Text 19"/>
          <p:cNvSpPr/>
          <p:nvPr/>
        </p:nvSpPr>
        <p:spPr>
          <a:xfrm>
            <a:off x="6038869" y="5186363"/>
            <a:ext cx="838191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73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دورات متخصصة للإدارة العليا والمشرفين</a:t>
            </a:r>
            <a:endParaRPr lang="en-US" sz="732" dirty="0"/>
          </a:p>
        </p:txBody>
      </p:sp>
      <p:pic>
        <p:nvPicPr>
          <p:cNvPr id="3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2914" y="4743450"/>
            <a:ext cx="267891" cy="214313"/>
          </a:xfrm>
          <a:prstGeom prst="rect">
            <a:avLst/>
          </a:prstGeom>
        </p:spPr>
      </p:pic>
      <p:sp>
        <p:nvSpPr>
          <p:cNvPr id="33" name="Text 20"/>
          <p:cNvSpPr/>
          <p:nvPr/>
        </p:nvSpPr>
        <p:spPr>
          <a:xfrm>
            <a:off x="4857778" y="5014913"/>
            <a:ext cx="83819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837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ورش عمل مخصصة</a:t>
            </a:r>
            <a:endParaRPr lang="en-US" sz="837" dirty="0"/>
          </a:p>
        </p:txBody>
      </p:sp>
      <p:sp>
        <p:nvSpPr>
          <p:cNvPr id="34" name="Text 21"/>
          <p:cNvSpPr/>
          <p:nvPr/>
        </p:nvSpPr>
        <p:spPr>
          <a:xfrm>
            <a:off x="4857778" y="5357813"/>
            <a:ext cx="838191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 rtl="1">
              <a:buNone/>
            </a:pPr>
            <a:r>
              <a:rPr lang="en-US" sz="732" dirty="0">
                <a:solidFill>
                  <a:srgbClr val="D1D5DB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ورش عمل مصممة حسب احتياجات كل قسم</a:t>
            </a:r>
            <a:endParaRPr lang="en-US" sz="732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B9031C-829E-7323-E52D-C43C4BA8CDF8}"/>
              </a:ext>
            </a:extLst>
          </p:cNvPr>
          <p:cNvSpPr/>
          <p:nvPr/>
        </p:nvSpPr>
        <p:spPr>
          <a:xfrm>
            <a:off x="6491426" y="152072"/>
            <a:ext cx="26856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14"/>
              </a:rPr>
              <a:t>https://hr-aviation.com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6" name="Picture 35" descr="A logo on a glass surface&#10;&#10;AI-generated content may be incorrect.">
            <a:extLst>
              <a:ext uri="{FF2B5EF4-FFF2-40B4-BE49-F238E27FC236}">
                <a16:creationId xmlns:a16="http://schemas.microsoft.com/office/drawing/2014/main" id="{1A263634-179C-F0F2-0975-D47ED9C9D2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26" y="0"/>
            <a:ext cx="1910074" cy="9008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886</Words>
  <Application>Microsoft Office PowerPoint</Application>
  <PresentationFormat>On-screen Show (16:9)</PresentationFormat>
  <Paragraphs>176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yazeed AL_Momani</cp:lastModifiedBy>
  <cp:revision>2</cp:revision>
  <dcterms:created xsi:type="dcterms:W3CDTF">2025-09-08T01:39:07Z</dcterms:created>
  <dcterms:modified xsi:type="dcterms:W3CDTF">2025-09-08T02:08:17Z</dcterms:modified>
</cp:coreProperties>
</file>